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70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0"/>
      <p:bold r:id="rId21"/>
    </p:embeddedFont>
    <p:embeddedFont>
      <p:font typeface="Biome" panose="020B0503030204020804" pitchFamily="34" charset="0"/>
      <p:regular r:id="rId22"/>
      <p:italic r:id="rId23"/>
    </p:embeddedFont>
    <p:embeddedFont>
      <p:font typeface="Cambria Math" panose="02040503050406030204" pitchFamily="18" charset="0"/>
      <p:regular r:id="rId24"/>
    </p:embeddedFont>
    <p:embeddedFont>
      <p:font typeface="Source Code Pro" panose="020B0509030403020204" pitchFamily="49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7644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69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04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8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52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880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24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85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065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50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42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11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99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1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40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30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13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74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6">
                    <a:lumMod val="75000"/>
                  </a:schemeClr>
                </a:solidFill>
              </a:rPr>
              <a:t>TensorFlow</a:t>
            </a:r>
            <a:br>
              <a:rPr lang="en"/>
            </a:br>
            <a:r>
              <a:rPr lang="en" sz="4000"/>
              <a:t>Features in Images, Part 3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COMP 4230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(Over)fitting</a:t>
            </a:r>
            <a:endParaRPr lang="en" sz="36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4CF33-96CA-40D3-8D82-A0AC4C439CEE}"/>
              </a:ext>
            </a:extLst>
          </p:cNvPr>
          <p:cNvSpPr txBox="1"/>
          <p:nvPr/>
        </p:nvSpPr>
        <p:spPr>
          <a:xfrm>
            <a:off x="311700" y="1239520"/>
            <a:ext cx="8446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We are using function here not as in y = f(x), where the y-coordinate is a function of the x-coordinate. If that were the case what you see below aren't legitimate functions (vertical line test?). Rather, we mean a multi-variable function in which both axes are parameters to the function.</a:t>
            </a:r>
            <a:endParaRPr lang="en-US" sz="1800">
              <a:solidFill>
                <a:schemeClr val="tx1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1030" name="Picture 6" descr="Machine Learning - Solving the Problem of Overfitting ...">
            <a:extLst>
              <a:ext uri="{FF2B5EF4-FFF2-40B4-BE49-F238E27FC236}">
                <a16:creationId xmlns:a16="http://schemas.microsoft.com/office/drawing/2014/main" id="{6EE4581E-3A82-466B-979B-863A4168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62" y="2462408"/>
            <a:ext cx="6603076" cy="26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9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(Over)fitting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4"/>
            <a:ext cx="8720540" cy="374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●"/>
            </a:pPr>
            <a:r>
              <a:rPr lang="en" sz="2000">
                <a:solidFill>
                  <a:schemeClr val="accent5"/>
                </a:solidFill>
              </a:rPr>
              <a:t>In a neural network, there are thousands or millions of parameters being learned, which means that we are operating not in a 2D space but a 1000D or 1MD space</a:t>
            </a:r>
          </a:p>
          <a:p>
            <a:pPr marL="457200" lvl="0" indent="-228600" rtl="0">
              <a:spcBef>
                <a:spcPts val="0"/>
              </a:spcBef>
              <a:buChar char="●"/>
              <a:tabLst>
                <a:tab pos="1431925" algn="l"/>
              </a:tabLst>
            </a:pPr>
            <a:r>
              <a:rPr lang="en" sz="2000">
                <a:solidFill>
                  <a:schemeClr val="accent4"/>
                </a:solidFill>
              </a:rPr>
              <a:t>This is impossible to visualize!</a:t>
            </a:r>
          </a:p>
          <a:p>
            <a:pPr marL="457200" lvl="0" indent="-228600" rtl="0">
              <a:spcBef>
                <a:spcPts val="0"/>
              </a:spcBef>
              <a:buChar char="●"/>
              <a:tabLst>
                <a:tab pos="1431925" algn="l"/>
              </a:tabLst>
            </a:pPr>
            <a:r>
              <a:rPr lang="en" sz="2000">
                <a:solidFill>
                  <a:schemeClr val="accent6">
                    <a:lumMod val="75000"/>
                  </a:schemeClr>
                </a:solidFill>
              </a:rPr>
              <a:t>As an illustration, what would it be like in 3D?</a:t>
            </a:r>
          </a:p>
          <a:p>
            <a:pPr marL="741363" lvl="1" indent="-228600">
              <a:buChar char="●"/>
              <a:tabLst>
                <a:tab pos="1431925" algn="l"/>
              </a:tabLst>
            </a:pPr>
            <a:r>
              <a:rPr lang="en" sz="1600">
                <a:solidFill>
                  <a:srgbClr val="7030A0"/>
                </a:solidFill>
              </a:rPr>
              <a:t>The function used to separate values would have to</a:t>
            </a:r>
            <a:br>
              <a:rPr lang="en" sz="1600">
                <a:solidFill>
                  <a:srgbClr val="7030A0"/>
                </a:solidFill>
              </a:rPr>
            </a:br>
            <a:r>
              <a:rPr lang="en" sz="1600">
                <a:solidFill>
                  <a:srgbClr val="7030A0"/>
                </a:solidFill>
              </a:rPr>
              <a:t>be a surface, not a curve</a:t>
            </a:r>
          </a:p>
          <a:p>
            <a:pPr marL="741363" lvl="1" indent="-228600">
              <a:buChar char="●"/>
              <a:tabLst>
                <a:tab pos="1431925" algn="l"/>
              </a:tabLst>
            </a:pPr>
            <a:r>
              <a:rPr lang="en" sz="1600">
                <a:solidFill>
                  <a:srgbClr val="7030A0"/>
                </a:solidFill>
              </a:rPr>
              <a:t>In other words to separate an n-dimensional space</a:t>
            </a:r>
            <a:br>
              <a:rPr lang="en" sz="1600">
                <a:solidFill>
                  <a:srgbClr val="7030A0"/>
                </a:solidFill>
              </a:rPr>
            </a:br>
            <a:r>
              <a:rPr lang="en" sz="1600">
                <a:solidFill>
                  <a:srgbClr val="7030A0"/>
                </a:solidFill>
              </a:rPr>
              <a:t>you need an (n-1)-dimensional object</a:t>
            </a:r>
          </a:p>
        </p:txBody>
      </p:sp>
    </p:spTree>
    <p:extLst>
      <p:ext uri="{BB962C8B-B14F-4D97-AF65-F5344CB8AC3E}">
        <p14:creationId xmlns:p14="http://schemas.microsoft.com/office/powerpoint/2010/main" val="28115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Tensorflow</a:t>
            </a:r>
            <a:r>
              <a:rPr lang="en">
                <a:solidFill>
                  <a:schemeClr val="accent3"/>
                </a:solidFill>
              </a:rPr>
              <a:t> Overfitting Images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4"/>
            <a:ext cx="8720540" cy="374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●"/>
            </a:pPr>
            <a:r>
              <a:rPr lang="en" sz="2000">
                <a:solidFill>
                  <a:schemeClr val="accent4"/>
                </a:solidFill>
              </a:rPr>
              <a:t>What did you see happening in lab 2?</a:t>
            </a:r>
          </a:p>
          <a:p>
            <a:pPr marL="457200" lvl="0" indent="-228600">
              <a:buChar char="●"/>
            </a:pPr>
            <a:r>
              <a:rPr lang="en" sz="2000">
                <a:solidFill>
                  <a:schemeClr val="accent4"/>
                </a:solidFill>
              </a:rPr>
              <a:t>What can we do about it?</a:t>
            </a:r>
          </a:p>
          <a:p>
            <a:pPr marL="914400" lvl="1" indent="-228600">
              <a:buChar char="●"/>
            </a:pPr>
            <a:r>
              <a:rPr lang="en" sz="1600" b="1">
                <a:solidFill>
                  <a:schemeClr val="tx1">
                    <a:lumMod val="75000"/>
                  </a:schemeClr>
                </a:solidFill>
              </a:rPr>
              <a:t>Reduce the degrees of freedom (number of hidden layers/nodes)</a:t>
            </a:r>
          </a:p>
          <a:p>
            <a:pPr marL="914400" lvl="1" indent="-228600">
              <a:buChar char="●"/>
            </a:pPr>
            <a:r>
              <a:rPr lang="en" sz="1600" b="1">
                <a:solidFill>
                  <a:schemeClr val="accent6">
                    <a:lumMod val="75000"/>
                  </a:schemeClr>
                </a:solidFill>
              </a:rPr>
              <a:t>Increase the variability of the training set to be more representative</a:t>
            </a:r>
          </a:p>
          <a:p>
            <a:pPr marL="457200" indent="-228600">
              <a:buChar char="●"/>
            </a:pPr>
            <a:r>
              <a:rPr lang="en" sz="2000">
                <a:solidFill>
                  <a:schemeClr val="accent3"/>
                </a:solidFill>
              </a:rPr>
              <a:t>Image Augmentation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3BA918A-1391-4389-A76C-CEBE4C47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440" y="3226149"/>
            <a:ext cx="3511232" cy="18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Image Augmentation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4"/>
            <a:ext cx="3671020" cy="374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●"/>
            </a:pPr>
            <a:r>
              <a:rPr lang="en" sz="2000">
                <a:solidFill>
                  <a:schemeClr val="accent4"/>
                </a:solidFill>
              </a:rPr>
              <a:t>Rotations</a:t>
            </a:r>
          </a:p>
          <a:p>
            <a:pPr marL="457200" lvl="0" indent="-228600">
              <a:buChar char="●"/>
            </a:pPr>
            <a:r>
              <a:rPr lang="en" sz="2000">
                <a:solidFill>
                  <a:schemeClr val="accent4"/>
                </a:solidFill>
              </a:rPr>
              <a:t>Horizontal shifting</a:t>
            </a:r>
          </a:p>
          <a:p>
            <a:pPr marL="457200" lvl="0" indent="-228600">
              <a:buChar char="●"/>
            </a:pPr>
            <a:r>
              <a:rPr lang="en" sz="2000">
                <a:solidFill>
                  <a:schemeClr val="accent4"/>
                </a:solidFill>
              </a:rPr>
              <a:t>Vertical shifting</a:t>
            </a:r>
          </a:p>
          <a:p>
            <a:pPr marL="457200" lvl="0" indent="-228600">
              <a:buChar char="●"/>
            </a:pPr>
            <a:r>
              <a:rPr lang="en" sz="2000">
                <a:solidFill>
                  <a:schemeClr val="accent4"/>
                </a:solidFill>
              </a:rPr>
              <a:t>Shearing</a:t>
            </a:r>
          </a:p>
          <a:p>
            <a:pPr marL="457200" lvl="0" indent="-228600">
              <a:buChar char="●"/>
            </a:pPr>
            <a:r>
              <a:rPr lang="en" sz="2000">
                <a:solidFill>
                  <a:schemeClr val="accent4"/>
                </a:solidFill>
              </a:rPr>
              <a:t>Zooming</a:t>
            </a:r>
          </a:p>
          <a:p>
            <a:pPr marL="457200" lvl="0" indent="-228600">
              <a:buChar char="●"/>
            </a:pPr>
            <a:r>
              <a:rPr lang="en" sz="2000">
                <a:solidFill>
                  <a:schemeClr val="accent4"/>
                </a:solidFill>
              </a:rPr>
              <a:t>Flipping</a:t>
            </a:r>
            <a:endParaRPr lang="en" sz="2000">
              <a:solidFill>
                <a:schemeClr val="accent3"/>
              </a:solidFill>
            </a:endParaRPr>
          </a:p>
        </p:txBody>
      </p:sp>
      <p:sp>
        <p:nvSpPr>
          <p:cNvPr id="5" name="Shape 81">
            <a:extLst>
              <a:ext uri="{FF2B5EF4-FFF2-40B4-BE49-F238E27FC236}">
                <a16:creationId xmlns:a16="http://schemas.microsoft.com/office/drawing/2014/main" id="{F4A0CD6D-E010-4CBF-B485-2A6AF7F49FDD}"/>
              </a:ext>
            </a:extLst>
          </p:cNvPr>
          <p:cNvSpPr txBox="1">
            <a:spLocks/>
          </p:cNvSpPr>
          <p:nvPr/>
        </p:nvSpPr>
        <p:spPr>
          <a:xfrm>
            <a:off x="3982720" y="1228673"/>
            <a:ext cx="4849580" cy="3743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4"/>
                </a:solidFill>
              </a:rPr>
              <a:t>train_datagen = ImageDataGenerator(</a:t>
            </a:r>
          </a:p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3"/>
                </a:solidFill>
              </a:rPr>
              <a:t>	rescale = 1./255,</a:t>
            </a:r>
          </a:p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3"/>
                </a:solidFill>
              </a:rPr>
              <a:t>	rotatation_range = 40,</a:t>
            </a:r>
          </a:p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3"/>
                </a:solidFill>
              </a:rPr>
              <a:t>	width_shift_range = 0.2,</a:t>
            </a:r>
          </a:p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3"/>
                </a:solidFill>
              </a:rPr>
              <a:t>	height_shift_range = 0.2,</a:t>
            </a:r>
          </a:p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3"/>
                </a:solidFill>
              </a:rPr>
              <a:t>	shear_range = 0.2,</a:t>
            </a:r>
          </a:p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3"/>
                </a:solidFill>
              </a:rPr>
              <a:t>	zoom_range = 0.2,</a:t>
            </a:r>
          </a:p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3"/>
                </a:solidFill>
              </a:rPr>
              <a:t>	horizontal_flip = True,</a:t>
            </a:r>
          </a:p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3"/>
                </a:solidFill>
              </a:rPr>
              <a:t>	fill_mode = 'nearest'</a:t>
            </a:r>
          </a:p>
          <a:p>
            <a:pPr marL="228600">
              <a:lnSpc>
                <a:spcPct val="10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" sz="1600">
                <a:solidFill>
                  <a:schemeClr val="accent3"/>
                </a:solidFill>
              </a:rPr>
              <a:t>)</a:t>
            </a:r>
          </a:p>
        </p:txBody>
      </p:sp>
      <p:pic>
        <p:nvPicPr>
          <p:cNvPr id="3074" name="Picture 2" descr="3D Transformation - QCOM">
            <a:extLst>
              <a:ext uri="{FF2B5EF4-FFF2-40B4-BE49-F238E27FC236}">
                <a16:creationId xmlns:a16="http://schemas.microsoft.com/office/drawing/2014/main" id="{327EC86F-7C86-49FB-852B-1445518E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651000"/>
            <a:ext cx="31623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Image Augmentation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4"/>
            <a:ext cx="8720540" cy="374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  <a:tabLst>
                <a:tab pos="1431925" algn="l"/>
              </a:tabLst>
            </a:pPr>
            <a:r>
              <a:rPr lang="en" sz="2000">
                <a:solidFill>
                  <a:schemeClr val="accent6">
                    <a:lumMod val="75000"/>
                  </a:schemeClr>
                </a:solidFill>
              </a:rPr>
              <a:t>If you enable image augmentation, the training will take longer since it is performing image processing</a:t>
            </a:r>
          </a:p>
          <a:p>
            <a:pPr marL="457200" lvl="0" indent="-228600" rtl="0">
              <a:spcBef>
                <a:spcPts val="0"/>
              </a:spcBef>
              <a:buChar char="●"/>
              <a:tabLst>
                <a:tab pos="1431925" algn="l"/>
              </a:tabLst>
            </a:pPr>
            <a:r>
              <a:rPr lang="en" sz="2000">
                <a:solidFill>
                  <a:schemeClr val="accent5"/>
                </a:solidFill>
              </a:rPr>
              <a:t>And the training accuracy may not be as good after the same number of epochs (you may have to train longer)</a:t>
            </a:r>
          </a:p>
          <a:p>
            <a:pPr marL="457200" lvl="0" indent="-228600" rtl="0">
              <a:spcBef>
                <a:spcPts val="0"/>
              </a:spcBef>
              <a:buChar char="●"/>
              <a:tabLst>
                <a:tab pos="1431925" algn="l"/>
              </a:tabLst>
            </a:pPr>
            <a:r>
              <a:rPr lang="en" sz="2000">
                <a:solidFill>
                  <a:schemeClr val="accent4">
                    <a:lumMod val="75000"/>
                  </a:schemeClr>
                </a:solidFill>
              </a:rPr>
              <a:t>But you should find that the validation accuracy is much better. In other words, you've reduced the overfitting tendency.</a:t>
            </a:r>
          </a:p>
        </p:txBody>
      </p:sp>
    </p:spTree>
    <p:extLst>
      <p:ext uri="{BB962C8B-B14F-4D97-AF65-F5344CB8AC3E}">
        <p14:creationId xmlns:p14="http://schemas.microsoft.com/office/powerpoint/2010/main" val="24597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Transfer Learning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4"/>
            <a:ext cx="8720540" cy="374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98563" lvl="0" rtl="0">
              <a:spcBef>
                <a:spcPts val="0"/>
              </a:spcBef>
              <a:tabLst>
                <a:tab pos="1431925" algn="l"/>
              </a:tabLst>
            </a:pPr>
            <a:r>
              <a:rPr lang="en" sz="2000">
                <a:solidFill>
                  <a:schemeClr val="accent6">
                    <a:lumMod val="75000"/>
                  </a:schemeClr>
                </a:solidFill>
              </a:rPr>
              <a:t>The CNNs that we've built so far can</a:t>
            </a:r>
            <a:br>
              <a:rPr lang="en" sz="200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2000">
                <a:solidFill>
                  <a:schemeClr val="accent6">
                    <a:lumMod val="75000"/>
                  </a:schemeClr>
                </a:solidFill>
              </a:rPr>
              <a:t>be visualized like this: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FD92391-70E7-433A-9C25-30462A1A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01" y="2004462"/>
            <a:ext cx="6810597" cy="31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Transfer Learning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4"/>
            <a:ext cx="8720540" cy="374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68325" lvl="0" indent="-342900" rt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en" sz="2000">
                <a:solidFill>
                  <a:schemeClr val="accent5"/>
                </a:solidFill>
              </a:rPr>
              <a:t>But rather than learning the convolutions from scratch, we can leverage models that have previously been trained (perhaps with richer data sets and more robust computational resources)</a:t>
            </a:r>
          </a:p>
          <a:p>
            <a:pPr marL="568325" lvl="0" indent="-342900" rt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en" sz="2000">
                <a:solidFill>
                  <a:schemeClr val="accent4"/>
                </a:solidFill>
              </a:rPr>
              <a:t>If we import the convolutional layers from a previously trained network, </a:t>
            </a:r>
            <a:r>
              <a:rPr lang="en" sz="2000" b="1">
                <a:solidFill>
                  <a:schemeClr val="accent3"/>
                </a:solidFill>
              </a:rPr>
              <a:t>and lock them so that they no longer are trainable</a:t>
            </a:r>
            <a:r>
              <a:rPr lang="en" sz="2000">
                <a:solidFill>
                  <a:schemeClr val="accent4"/>
                </a:solidFill>
              </a:rPr>
              <a:t>, they become portable compiled modules for reuse.</a:t>
            </a:r>
          </a:p>
        </p:txBody>
      </p:sp>
    </p:spTree>
    <p:extLst>
      <p:ext uri="{BB962C8B-B14F-4D97-AF65-F5344CB8AC3E}">
        <p14:creationId xmlns:p14="http://schemas.microsoft.com/office/powerpoint/2010/main" val="6785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Transfer Learning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720540" cy="387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68325" lvl="0" rtl="0">
              <a:spcBef>
                <a:spcPts val="0"/>
              </a:spcBef>
              <a:tabLst>
                <a:tab pos="1431925" algn="l"/>
              </a:tabLst>
            </a:pPr>
            <a:r>
              <a:rPr lang="en" sz="2000">
                <a:solidFill>
                  <a:schemeClr val="accent6">
                    <a:lumMod val="75000"/>
                  </a:schemeClr>
                </a:solidFill>
              </a:rPr>
              <a:t>The CNNs that we get then would look like this: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4E4AB6D-201B-4909-8906-FE144A3B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950" y="1614170"/>
            <a:ext cx="6250100" cy="349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9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ALERTS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Lab 2 due Friday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During Fall Break, Read Chapter 4 of Moroney and</a:t>
            </a:r>
            <a:br>
              <a:rPr lang="en"/>
            </a:br>
            <a:r>
              <a:rPr lang="en"/>
              <a:t>Chapter 10 of Larson</a:t>
            </a:r>
          </a:p>
          <a:p>
            <a:pPr marL="914400" lvl="1" indent="-228600">
              <a:buChar char="●"/>
            </a:pPr>
            <a:r>
              <a:rPr lang="en"/>
              <a:t>We will not spend class time on chapter 4, so read it carefully, play with the code samples and try using different features of TFDS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We will begin Chapter 5 of Moroney after break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(Over)fitting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4"/>
            <a:ext cx="8720540" cy="374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●"/>
            </a:pPr>
            <a:r>
              <a:rPr lang="en" sz="2000"/>
              <a:t>When we say that we are</a:t>
            </a:r>
            <a:br>
              <a:rPr lang="en" sz="2000"/>
            </a:br>
            <a:r>
              <a:rPr lang="en" sz="2000"/>
              <a:t>fitting a model to the</a:t>
            </a:r>
            <a:br>
              <a:rPr lang="en" sz="2000"/>
            </a:br>
            <a:r>
              <a:rPr lang="en" sz="2000"/>
              <a:t>data, what does that mean?</a:t>
            </a:r>
          </a:p>
          <a:p>
            <a:pPr marL="457200" lvl="0" indent="-228600" rtl="0">
              <a:spcBef>
                <a:spcPts val="0"/>
              </a:spcBef>
              <a:buChar char="●"/>
              <a:tabLst>
                <a:tab pos="1431925" algn="l"/>
              </a:tabLst>
            </a:pPr>
            <a:r>
              <a:rPr lang="en" sz="2000">
                <a:solidFill>
                  <a:schemeClr val="accent4"/>
                </a:solidFill>
              </a:rPr>
              <a:t>Literally, we are attempting to discover a mathematical function that maps the input</a:t>
            </a:r>
            <a:br>
              <a:rPr lang="en" sz="2000">
                <a:solidFill>
                  <a:schemeClr val="accent4"/>
                </a:solidFill>
              </a:rPr>
            </a:br>
            <a:r>
              <a:rPr lang="en" sz="2000">
                <a:solidFill>
                  <a:schemeClr val="accent4"/>
                </a:solidFill>
              </a:rPr>
              <a:t>data to the correct output</a:t>
            </a:r>
          </a:p>
          <a:p>
            <a:pPr marL="914400" lvl="1" indent="-228600">
              <a:buChar char="●"/>
              <a:tabLst>
                <a:tab pos="1431925" algn="l"/>
              </a:tabLst>
            </a:pPr>
            <a:r>
              <a:rPr lang="en" sz="1800">
                <a:solidFill>
                  <a:schemeClr val="accent5"/>
                </a:solidFill>
              </a:rPr>
              <a:t>Even if this function is multi-variable and non-linear</a:t>
            </a:r>
          </a:p>
          <a:p>
            <a:pPr marL="914400" lvl="1" indent="-228600">
              <a:buChar char="●"/>
              <a:tabLst>
                <a:tab pos="1431925" algn="l"/>
              </a:tabLst>
            </a:pPr>
            <a:r>
              <a:rPr lang="en" sz="1800">
                <a:solidFill>
                  <a:schemeClr val="accent6">
                    <a:lumMod val="75000"/>
                  </a:schemeClr>
                </a:solidFill>
              </a:rPr>
              <a:t>What does this mean?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A56667-47BD-4085-A1D8-7E58DBCC9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20636" r="5263" b="8626"/>
          <a:stretch/>
        </p:blipFill>
        <p:spPr bwMode="auto">
          <a:xfrm>
            <a:off x="4695408" y="1"/>
            <a:ext cx="4448591" cy="19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hape 80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>
                    <a:solidFill>
                      <a:schemeClr val="accent3"/>
                    </a:solidFill>
                  </a:rPr>
                  <a:t>(Over)fitting	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endParaRPr lang="en" sz="360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Shape 8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  <a:blipFill>
                <a:blip r:embed="rId3"/>
                <a:stretch>
                  <a:fillRect l="-2718" t="-9160" b="-33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FA72A47-CD48-4106-8A95-323091979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408" y="1161195"/>
            <a:ext cx="5143183" cy="3819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05F58-4E8D-48D2-B425-37CC6ADFEE9A}"/>
              </a:ext>
            </a:extLst>
          </p:cNvPr>
          <p:cNvSpPr txBox="1"/>
          <p:nvPr/>
        </p:nvSpPr>
        <p:spPr>
          <a:xfrm>
            <a:off x="78020" y="4846320"/>
            <a:ext cx="5447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Machine Learning and Pattern Recognition</a:t>
            </a:r>
            <a:r>
              <a:rPr lang="en-US"/>
              <a:t>, Christopher M. Bishop</a:t>
            </a:r>
          </a:p>
        </p:txBody>
      </p:sp>
    </p:spTree>
    <p:extLst>
      <p:ext uri="{BB962C8B-B14F-4D97-AF65-F5344CB8AC3E}">
        <p14:creationId xmlns:p14="http://schemas.microsoft.com/office/powerpoint/2010/main" val="56385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10A754D-135C-4401-96D3-17580409B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07" y="1161195"/>
            <a:ext cx="5143183" cy="3829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hape 80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>
                    <a:solidFill>
                      <a:schemeClr val="accent3"/>
                    </a:solidFill>
                  </a:rPr>
                  <a:t>(Over)fitting	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endParaRPr lang="en" sz="360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Shape 8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  <a:blipFill>
                <a:blip r:embed="rId4"/>
                <a:stretch>
                  <a:fillRect l="-2718" t="-9160" b="-33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705F58-4E8D-48D2-B425-37CC6ADFEE9A}"/>
              </a:ext>
            </a:extLst>
          </p:cNvPr>
          <p:cNvSpPr txBox="1"/>
          <p:nvPr/>
        </p:nvSpPr>
        <p:spPr>
          <a:xfrm>
            <a:off x="78020" y="4846320"/>
            <a:ext cx="5447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Machine Learning and Pattern Recognition</a:t>
            </a:r>
            <a:r>
              <a:rPr lang="en-US"/>
              <a:t>, Christopher M. Bishop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4CF33-96CA-40D3-8D82-A0AC4C439CEE}"/>
              </a:ext>
            </a:extLst>
          </p:cNvPr>
          <p:cNvSpPr txBox="1"/>
          <p:nvPr/>
        </p:nvSpPr>
        <p:spPr>
          <a:xfrm>
            <a:off x="182880" y="1798320"/>
            <a:ext cx="16154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4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If we choose a constant model it severely underfits the data</a:t>
            </a:r>
          </a:p>
          <a:p>
            <a:pPr algn="ctr"/>
            <a:endParaRPr lang="en-US" sz="1600">
              <a:solidFill>
                <a:schemeClr val="accent4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ctr"/>
            <a:r>
              <a:rPr lang="en-US" sz="1600">
                <a:solidFill>
                  <a:schemeClr val="accent4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 = the degree of the polynomial model</a:t>
            </a:r>
          </a:p>
        </p:txBody>
      </p:sp>
    </p:spTree>
    <p:extLst>
      <p:ext uri="{BB962C8B-B14F-4D97-AF65-F5344CB8AC3E}">
        <p14:creationId xmlns:p14="http://schemas.microsoft.com/office/powerpoint/2010/main" val="420872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85A6B0E-82DE-45B3-A3CA-40455980B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" y="1161195"/>
            <a:ext cx="5172549" cy="3841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hape 80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>
                    <a:solidFill>
                      <a:schemeClr val="accent3"/>
                    </a:solidFill>
                  </a:rPr>
                  <a:t>(Over)fitting	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endParaRPr lang="en" sz="360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Shape 8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  <a:blipFill>
                <a:blip r:embed="rId4"/>
                <a:stretch>
                  <a:fillRect l="-2718" t="-9160" b="-33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705F58-4E8D-48D2-B425-37CC6ADFEE9A}"/>
              </a:ext>
            </a:extLst>
          </p:cNvPr>
          <p:cNvSpPr txBox="1"/>
          <p:nvPr/>
        </p:nvSpPr>
        <p:spPr>
          <a:xfrm>
            <a:off x="78020" y="4846320"/>
            <a:ext cx="5447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Machine Learning and Pattern Recognition</a:t>
            </a:r>
            <a:r>
              <a:rPr lang="en-US"/>
              <a:t>, Christopher M. Bishop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4CF33-96CA-40D3-8D82-A0AC4C439CEE}"/>
              </a:ext>
            </a:extLst>
          </p:cNvPr>
          <p:cNvSpPr txBox="1"/>
          <p:nvPr/>
        </p:nvSpPr>
        <p:spPr>
          <a:xfrm>
            <a:off x="182880" y="1798320"/>
            <a:ext cx="161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4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If we choose a linear model it still underfits the data</a:t>
            </a:r>
          </a:p>
        </p:txBody>
      </p:sp>
    </p:spTree>
    <p:extLst>
      <p:ext uri="{BB962C8B-B14F-4D97-AF65-F5344CB8AC3E}">
        <p14:creationId xmlns:p14="http://schemas.microsoft.com/office/powerpoint/2010/main" val="238603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32CF0792-24BD-4063-82F5-0E8AD25D5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13" y="1192973"/>
            <a:ext cx="5113802" cy="3796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hape 80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>
                    <a:solidFill>
                      <a:schemeClr val="accent3"/>
                    </a:solidFill>
                  </a:rPr>
                  <a:t>(Over)fitting	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endParaRPr lang="en" sz="360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Shape 8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  <a:blipFill>
                <a:blip r:embed="rId4"/>
                <a:stretch>
                  <a:fillRect l="-2718" t="-9160" b="-33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705F58-4E8D-48D2-B425-37CC6ADFEE9A}"/>
              </a:ext>
            </a:extLst>
          </p:cNvPr>
          <p:cNvSpPr txBox="1"/>
          <p:nvPr/>
        </p:nvSpPr>
        <p:spPr>
          <a:xfrm>
            <a:off x="78020" y="4846320"/>
            <a:ext cx="5447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Machine Learning and Pattern Recognition</a:t>
            </a:r>
            <a:r>
              <a:rPr lang="en-US"/>
              <a:t>, Christopher M. Bishop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4CF33-96CA-40D3-8D82-A0AC4C439CEE}"/>
              </a:ext>
            </a:extLst>
          </p:cNvPr>
          <p:cNvSpPr txBox="1"/>
          <p:nvPr/>
        </p:nvSpPr>
        <p:spPr>
          <a:xfrm>
            <a:off x="182880" y="1798320"/>
            <a:ext cx="161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4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 cubic model, however, does a fairly nice job</a:t>
            </a:r>
          </a:p>
        </p:txBody>
      </p:sp>
    </p:spTree>
    <p:extLst>
      <p:ext uri="{BB962C8B-B14F-4D97-AF65-F5344CB8AC3E}">
        <p14:creationId xmlns:p14="http://schemas.microsoft.com/office/powerpoint/2010/main" val="362272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C9348C5-CF63-4CAB-8765-4015198E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79" y="1180147"/>
            <a:ext cx="5173655" cy="3831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hape 80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>
                    <a:solidFill>
                      <a:schemeClr val="accent3"/>
                    </a:solidFill>
                  </a:rPr>
                  <a:t>(Over)fitting	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endParaRPr lang="en" sz="360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Shape 8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1700" y="292850"/>
                <a:ext cx="8520600" cy="801000"/>
              </a:xfrm>
              <a:prstGeom prst="rect">
                <a:avLst/>
              </a:prstGeom>
              <a:blipFill>
                <a:blip r:embed="rId4"/>
                <a:stretch>
                  <a:fillRect l="-2718" t="-9160" b="-33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705F58-4E8D-48D2-B425-37CC6ADFEE9A}"/>
              </a:ext>
            </a:extLst>
          </p:cNvPr>
          <p:cNvSpPr txBox="1"/>
          <p:nvPr/>
        </p:nvSpPr>
        <p:spPr>
          <a:xfrm>
            <a:off x="78020" y="4846320"/>
            <a:ext cx="5447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Machine Learning and Pattern Recognition</a:t>
            </a:r>
            <a:r>
              <a:rPr lang="en-US"/>
              <a:t>, Christopher M. Bishop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4CF33-96CA-40D3-8D82-A0AC4C439CEE}"/>
              </a:ext>
            </a:extLst>
          </p:cNvPr>
          <p:cNvSpPr txBox="1"/>
          <p:nvPr/>
        </p:nvSpPr>
        <p:spPr>
          <a:xfrm>
            <a:off x="182880" y="1798320"/>
            <a:ext cx="1615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4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When you provide too many degrees of freedom, it gets carried away </a:t>
            </a:r>
            <a:r>
              <a:rPr lang="en-US" sz="1600" b="1">
                <a:solidFill>
                  <a:schemeClr val="accent4"/>
                </a:solidFill>
                <a:latin typeface="Biome" panose="020B0503030204020804" pitchFamily="34" charset="0"/>
                <a:cs typeface="Biome" panose="020B0503030204020804" pitchFamily="34" charset="0"/>
                <a:sym typeface="Wingdings" panose="05000000000000000000" pitchFamily="2" charset="2"/>
              </a:rPr>
              <a:t></a:t>
            </a:r>
            <a:endParaRPr lang="en-US" sz="1600" b="1">
              <a:solidFill>
                <a:schemeClr val="accent4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(Over)fitting</a:t>
            </a:r>
            <a:endParaRPr lang="en" sz="36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4CF33-96CA-40D3-8D82-A0AC4C439CEE}"/>
              </a:ext>
            </a:extLst>
          </p:cNvPr>
          <p:cNvSpPr txBox="1"/>
          <p:nvPr/>
        </p:nvSpPr>
        <p:spPr>
          <a:xfrm>
            <a:off x="311700" y="1239520"/>
            <a:ext cx="8446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4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This concept applies equally well to categorical modeling.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accent4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4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Here we are trying to choose a function that separates the orange dots from the green x's.</a:t>
            </a:r>
            <a:endParaRPr lang="en-US" sz="1600">
              <a:solidFill>
                <a:schemeClr val="tx1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1026" name="Picture 2" descr="Overfitting and Regularization | Machine Learning Medium">
            <a:extLst>
              <a:ext uri="{FF2B5EF4-FFF2-40B4-BE49-F238E27FC236}">
                <a16:creationId xmlns:a16="http://schemas.microsoft.com/office/drawing/2014/main" id="{E42E4D4D-31B2-49C1-B58D-D1E31A8B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400300"/>
            <a:ext cx="73437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71762"/>
      </p:ext>
    </p:extLst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752</Words>
  <Application>Microsoft Office PowerPoint</Application>
  <PresentationFormat>On-screen Show (16:9)</PresentationFormat>
  <Paragraphs>75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Amatic SC</vt:lpstr>
      <vt:lpstr>Source Code Pro</vt:lpstr>
      <vt:lpstr>Cambria Math</vt:lpstr>
      <vt:lpstr>Biome</vt:lpstr>
      <vt:lpstr>beach-day</vt:lpstr>
      <vt:lpstr>TensorFlow Features in Images, Part 3</vt:lpstr>
      <vt:lpstr>ALERTS</vt:lpstr>
      <vt:lpstr>(Over)fitting</vt:lpstr>
      <vt:lpstr>(Over)fitting  f(x)=sin(2πx)+ϵ</vt:lpstr>
      <vt:lpstr>(Over)fitting  f(x)=sin(2πx)+ϵ</vt:lpstr>
      <vt:lpstr>(Over)fitting  f(x)=sin(2πx)+ϵ</vt:lpstr>
      <vt:lpstr>(Over)fitting  f(x)=sin(2πx)+ϵ</vt:lpstr>
      <vt:lpstr>(Over)fitting  f(x)=sin(2πx)+ϵ</vt:lpstr>
      <vt:lpstr>(Over)fitting</vt:lpstr>
      <vt:lpstr>(Over)fitting</vt:lpstr>
      <vt:lpstr>(Over)fitting</vt:lpstr>
      <vt:lpstr>Tensorflow Overfitting Images</vt:lpstr>
      <vt:lpstr>Image Augmentation</vt:lpstr>
      <vt:lpstr>Image Augmentation</vt:lpstr>
      <vt:lpstr>Transfer Learning</vt:lpstr>
      <vt:lpstr>Transfer Learning</vt:lpstr>
      <vt:lpstr>Transfer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Learning</dc:title>
  <cp:lastModifiedBy>Stucki, David</cp:lastModifiedBy>
  <cp:revision>29</cp:revision>
  <dcterms:modified xsi:type="dcterms:W3CDTF">2024-10-06T23:34:01Z</dcterms:modified>
</cp:coreProperties>
</file>